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2" r:id="rId2"/>
    <p:sldMasterId id="2147483814" r:id="rId3"/>
    <p:sldMasterId id="2147483817" r:id="rId4"/>
    <p:sldMasterId id="2147483819" r:id="rId5"/>
    <p:sldMasterId id="2147483821" r:id="rId6"/>
  </p:sldMasterIdLst>
  <p:notesMasterIdLst>
    <p:notesMasterId r:id="rId23"/>
  </p:notesMasterIdLst>
  <p:sldIdLst>
    <p:sldId id="256" r:id="rId7"/>
    <p:sldId id="264" r:id="rId8"/>
    <p:sldId id="265" r:id="rId9"/>
    <p:sldId id="257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5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7373"/>
    <a:srgbClr val="606060"/>
    <a:srgbClr val="808080"/>
    <a:srgbClr val="8A8A8A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8" autoAdjust="0"/>
  </p:normalViewPr>
  <p:slideViewPr>
    <p:cSldViewPr>
      <p:cViewPr varScale="1">
        <p:scale>
          <a:sx n="84" d="100"/>
          <a:sy n="84" d="100"/>
        </p:scale>
        <p:origin x="2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B0ED6-7CC3-46BB-86B7-57864905E952}" type="datetimeFigureOut">
              <a:rPr lang="en-US" smtClean="0"/>
              <a:t>25.02.2019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54E3D-D2DC-4F43-BE74-16DF079C2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F38A0-FD35-4D32-A1A7-6B22E208C900}" type="datetimeFigureOut">
              <a:rPr lang="en-US"/>
              <a:pPr>
                <a:defRPr/>
              </a:pPr>
              <a:t>25.02.2019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8539F8-CA8C-41A3-8F1D-5F191E1E22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0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E1F8F-E30E-422C-9B38-4B6F3D2E4A67}" type="datetimeFigureOut">
              <a:rPr lang="en-US"/>
              <a:pPr>
                <a:defRPr/>
              </a:pPr>
              <a:t>25.02.2019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90D98-C662-40DD-863F-487BB8168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46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49B6-494E-46E1-BBA8-014093894FEF}" type="datetimeFigureOut">
              <a:rPr lang="en-US"/>
              <a:pPr>
                <a:defRPr/>
              </a:pPr>
              <a:t>25.02.2019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B4143-68CE-49E4-A1E6-C437BAE5E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69B05-4ABA-44EB-B6ED-510E71D11D5E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25.02.2019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3AE6-E3A5-4A0A-8522-D3B98CACCDAA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0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357-D10A-40F1-B269-E8C5B7FC12B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25.02.2019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B52A-AF1A-4077-9D18-8A04FCD3049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2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357-D10A-40F1-B269-E8C5B7FC12B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25.02.2019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B52A-AF1A-4077-9D18-8A04FCD3049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33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357-D10A-40F1-B269-E8C5B7FC12B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25.02.2019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B52A-AF1A-4077-9D18-8A04FCD3049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7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357-D10A-40F1-B269-E8C5B7FC12B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25.02.2019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B52A-AF1A-4077-9D18-8A04FCD3049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85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2357-D10A-40F1-B269-E8C5B7FC12B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25.02.2019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B52A-AF1A-4077-9D18-8A04FCD3049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2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7C52-52BC-482E-B28A-691F28739CD6}" type="datetimeFigureOut">
              <a:rPr lang="en-US"/>
              <a:pPr>
                <a:defRPr/>
              </a:pPr>
              <a:t>25.02.2019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614FA-E902-4731-9AF5-52FCFF9EE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41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A860-2033-4C15-9FC4-9010BE4F8A51}" type="datetimeFigureOut">
              <a:rPr lang="en-US"/>
              <a:pPr>
                <a:defRPr/>
              </a:pPr>
              <a:t>25.02.2019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F1C5F-B707-44DD-972A-161F280E4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29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9E8D8-187C-4E77-AE7D-977E531EA433}" type="datetimeFigureOut">
              <a:rPr lang="en-US"/>
              <a:pPr>
                <a:defRPr/>
              </a:pPr>
              <a:t>25.02.2019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CD1A6-C708-4E53-90FC-B911F88F4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81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583903-5A78-4892-8FE4-1A1614FBEA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785E-7A10-4CB7-996A-82C453F7068B}" type="datetimeFigureOut">
              <a:rPr lang="en-US"/>
              <a:pPr>
                <a:defRPr/>
              </a:pPr>
              <a:t>25.02.2019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2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6F62-1331-467D-BBD5-72858D631F1A}" type="datetimeFigureOut">
              <a:rPr lang="en-US"/>
              <a:pPr>
                <a:defRPr/>
              </a:pPr>
              <a:t>25.02.2019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2CB08-A297-4FB0-A245-D3551DF3C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27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2907-4747-4622-8A38-28D645FD0F78}" type="datetimeFigureOut">
              <a:rPr lang="en-US"/>
              <a:pPr>
                <a:defRPr/>
              </a:pPr>
              <a:t>25.02.2019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0B0B1-777C-4101-B9B0-453DD6F4C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5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7187-85CF-4FCC-9DB5-23EEA7594FB4}" type="datetimeFigureOut">
              <a:rPr lang="en-US"/>
              <a:pPr>
                <a:defRPr/>
              </a:pPr>
              <a:t>25.02.2019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63441-CA2A-4228-ADBE-F28829D5F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46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3A0B-6D4B-4093-B896-8DC6FA090A76}" type="datetimeFigureOut">
              <a:rPr lang="en-US"/>
              <a:pPr>
                <a:defRPr/>
              </a:pPr>
              <a:t>25.02.2019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46F48-B505-4965-A052-5BB301C67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0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D18C18A-D29C-4B16-A23A-D13AD1C84C6D}" type="datetimeFigureOut">
              <a:rPr lang="en-US"/>
              <a:pPr>
                <a:defRPr/>
              </a:pPr>
              <a:t>25.02.2019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56FA4467-8167-4F56-9F9C-B289867D77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1" r:id="rId2"/>
    <p:sldLayoutId id="2147483810" r:id="rId3"/>
    <p:sldLayoutId id="2147483802" r:id="rId4"/>
    <p:sldLayoutId id="2147483811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9A01262-728E-4872-85B9-DA557F31B88F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25.02.2019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AAA6C0E-1BAE-487F-89C7-3EA5218D8340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6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38B52A-AF1A-4077-9D18-8A04FCD3049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Bookman Old Styl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Bookman Old Style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482357-D10A-40F1-B269-E8C5B7FC12B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Bookman Old Styl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25.02.2019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Bookman Old Style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Bookman Old Style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414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20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0574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6pPr>
      <a:lvl7pPr marL="24066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7pPr>
      <a:lvl8pPr marL="27432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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8pPr>
      <a:lvl9pPr marL="30924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38B52A-AF1A-4077-9D18-8A04FCD3049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Bookman Old Styl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Bookman Old Style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482357-D10A-40F1-B269-E8C5B7FC12B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Bookman Old Styl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25.02.2019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Bookman Old Style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Bookman Old Style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189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20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0574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6pPr>
      <a:lvl7pPr marL="24066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7pPr>
      <a:lvl8pPr marL="27432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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8pPr>
      <a:lvl9pPr marL="30924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38B52A-AF1A-4077-9D18-8A04FCD3049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Bookman Old Styl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Bookman Old Style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482357-D10A-40F1-B269-E8C5B7FC12B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Bookman Old Styl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25.02.2019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Bookman Old Style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Bookman Old Style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976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20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0574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6pPr>
      <a:lvl7pPr marL="24066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7pPr>
      <a:lvl8pPr marL="27432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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8pPr>
      <a:lvl9pPr marL="30924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38B52A-AF1A-4077-9D18-8A04FCD3049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Bookman Old Styl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Bookman Old Style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482357-D10A-40F1-B269-E8C5B7FC12B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Bookman Old Styl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25.02.2019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Bookman Old Style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Bookman Old Style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906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20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0574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6pPr>
      <a:lvl7pPr marL="24066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7pPr>
      <a:lvl8pPr marL="27432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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8pPr>
      <a:lvl9pPr marL="30924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211" y="151180"/>
            <a:ext cx="8999579" cy="65556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0" b="1" dirty="0">
                <a:ln w="3155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80808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Az orosz kultúra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6000" b="1" dirty="0">
              <a:ln w="31550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80808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0" b="1" dirty="0">
                <a:ln w="3155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80808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hu-HU" sz="6000" b="1" dirty="0">
                <a:ln w="3155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80808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</a:br>
            <a:r>
              <a:rPr lang="hu-HU" sz="6000" b="1" dirty="0">
                <a:ln w="3155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80808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klasszikus korszaka</a:t>
            </a:r>
            <a:br>
              <a:rPr lang="hu-HU" sz="6000" b="1" dirty="0">
                <a:ln w="3155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80808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</a:br>
            <a:endParaRPr lang="hu-HU" sz="6000" b="1" dirty="0">
              <a:ln w="31550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80808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0" b="1" dirty="0">
                <a:ln w="3155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80808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hu-HU" sz="6000" b="1" dirty="0">
                <a:ln w="3155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80808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</a:br>
            <a:r>
              <a:rPr lang="hu-HU" sz="6000" b="1" dirty="0">
                <a:ln w="3155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80808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(18. – 19. század)</a:t>
            </a:r>
            <a:endParaRPr lang="en-US" sz="6000" b="1" dirty="0">
              <a:ln w="31550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80808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Uralkodások – 18. század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486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Anna Ioannovna (1730–1740)</a:t>
            </a:r>
            <a:endParaRPr lang="en-US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486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VI. Ivan (1740–1741)</a:t>
            </a:r>
            <a:endParaRPr lang="en-US" dirty="0">
              <a:solidFill>
                <a:prstClr val="black"/>
              </a:solidFill>
              <a:latin typeface="Bookman Old Style"/>
            </a:endParaRPr>
          </a:p>
        </p:txBody>
      </p:sp>
      <p:pic>
        <p:nvPicPr>
          <p:cNvPr id="7" name="Picture 6" descr="09 Anna Ioannovna Vedeki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4024571" cy="5040000"/>
          </a:xfrm>
          <a:prstGeom prst="rect">
            <a:avLst/>
          </a:prstGeom>
        </p:spPr>
      </p:pic>
      <p:pic>
        <p:nvPicPr>
          <p:cNvPr id="8" name="Picture 7" descr="Ivan_VI_Antonovich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2040" y="1124744"/>
            <a:ext cx="4111186" cy="50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5696" y="11663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 smtClean="0">
                <a:solidFill>
                  <a:prstClr val="black"/>
                </a:solidFill>
                <a:latin typeface="Bookman Old Style"/>
              </a:rPr>
              <a:t>Az udvari forradalmak kora</a:t>
            </a:r>
            <a:endParaRPr lang="en-US" sz="2400" b="1" dirty="0">
              <a:solidFill>
                <a:prstClr val="black"/>
              </a:solidFill>
              <a:latin typeface="Bookman Old Sty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Uralkodások – 18. század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6064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I. Erzsébet</a:t>
            </a:r>
            <a:br>
              <a:rPr lang="hu-HU" dirty="0" smtClean="0">
                <a:solidFill>
                  <a:prstClr val="black"/>
                </a:solidFill>
                <a:latin typeface="Bookman Old Style"/>
              </a:rPr>
            </a:b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(1741–1761)</a:t>
            </a:r>
            <a:endParaRPr lang="en-US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III. Péter</a:t>
            </a:r>
            <a:br>
              <a:rPr lang="hu-HU" dirty="0" smtClean="0">
                <a:solidFill>
                  <a:prstClr val="black"/>
                </a:solidFill>
                <a:latin typeface="Bookman Old Style"/>
              </a:rPr>
            </a:b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(1761. dec. – 1762. június)</a:t>
            </a:r>
            <a:endParaRPr lang="en-US" dirty="0">
              <a:solidFill>
                <a:prstClr val="black"/>
              </a:solidFill>
              <a:latin typeface="Bookman Old Style"/>
            </a:endParaRPr>
          </a:p>
        </p:txBody>
      </p:sp>
      <p:pic>
        <p:nvPicPr>
          <p:cNvPr id="8" name="Picture 7" descr="13 Elizaveta Eriks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4153641" cy="5220000"/>
          </a:xfrm>
          <a:prstGeom prst="rect">
            <a:avLst/>
          </a:prstGeom>
        </p:spPr>
      </p:pic>
      <p:pic>
        <p:nvPicPr>
          <p:cNvPr id="9" name="Picture 8" descr="03 1758 Rokot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1847" y="1124744"/>
            <a:ext cx="4042153" cy="522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Uralkodások – 18. század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33265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II. Katalin</a:t>
            </a:r>
            <a:br>
              <a:rPr lang="hu-HU" dirty="0" smtClean="0">
                <a:solidFill>
                  <a:prstClr val="black"/>
                </a:solidFill>
                <a:latin typeface="Bookman Old Style"/>
              </a:rPr>
            </a:b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(1762–1796)</a:t>
            </a:r>
            <a:endParaRPr lang="en-US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2606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I. Pál</a:t>
            </a:r>
            <a:br>
              <a:rPr lang="hu-HU" dirty="0" smtClean="0">
                <a:solidFill>
                  <a:prstClr val="black"/>
                </a:solidFill>
                <a:latin typeface="Bookman Old Style"/>
              </a:rPr>
            </a:b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(1796 –1801. március 11.)</a:t>
            </a:r>
            <a:endParaRPr lang="en-US" dirty="0">
              <a:solidFill>
                <a:prstClr val="black"/>
              </a:solidFill>
              <a:latin typeface="Bookman Old Style"/>
            </a:endParaRPr>
          </a:p>
        </p:txBody>
      </p:sp>
      <p:pic>
        <p:nvPicPr>
          <p:cNvPr id="7" name="Picture 6" descr="11 Levickij 1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4004877" cy="5220000"/>
          </a:xfrm>
          <a:prstGeom prst="rect">
            <a:avLst/>
          </a:prstGeom>
        </p:spPr>
      </p:pic>
      <p:pic>
        <p:nvPicPr>
          <p:cNvPr id="8" name="Picture 7" descr="07 Schukin 1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24744"/>
            <a:ext cx="3877715" cy="5220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51920" y="6597352"/>
            <a:ext cx="2232248" cy="0"/>
          </a:xfrm>
          <a:prstGeom prst="line">
            <a:avLst/>
          </a:prstGeom>
          <a:ln>
            <a:solidFill>
              <a:srgbClr val="A8E3E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MV B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1560" y="4386788"/>
            <a:ext cx="792088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divot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hu-HU" sz="6600" b="1" dirty="0" smtClean="0">
                <a:ln w="50800">
                  <a:solidFill>
                    <a:prstClr val="white">
                      <a:lumMod val="75000"/>
                    </a:prstClr>
                  </a:solidFill>
                </a:ln>
                <a:solidFill>
                  <a:srgbClr val="606060"/>
                </a:solidFill>
                <a:latin typeface="Algerian" pitchFamily="82" charset="0"/>
              </a:rPr>
              <a:t>19. Század</a:t>
            </a:r>
            <a:endParaRPr lang="en-US" sz="6600" b="1" dirty="0">
              <a:ln w="50800">
                <a:solidFill>
                  <a:prstClr val="white">
                    <a:lumMod val="75000"/>
                  </a:prstClr>
                </a:solidFill>
              </a:ln>
              <a:solidFill>
                <a:srgbClr val="606060"/>
              </a:solidFill>
              <a:latin typeface="Algerian" pitchFamily="82" charset="0"/>
            </a:endParaRPr>
          </a:p>
        </p:txBody>
      </p:sp>
      <p:sp>
        <p:nvSpPr>
          <p:cNvPr id="5124" name="Subtitle 2"/>
          <p:cNvSpPr txBox="1">
            <a:spLocks/>
          </p:cNvSpPr>
          <p:nvPr/>
        </p:nvSpPr>
        <p:spPr bwMode="auto">
          <a:xfrm>
            <a:off x="1116013" y="5661025"/>
            <a:ext cx="69119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rgbClr val="C0504D"/>
              </a:buClr>
              <a:buSzPct val="85000"/>
            </a:pPr>
            <a:r>
              <a:rPr lang="hu-HU" sz="3600" dirty="0">
                <a:solidFill>
                  <a:srgbClr val="606060"/>
                </a:solidFill>
                <a:latin typeface="Algerian" pitchFamily="82" charset="0"/>
              </a:rPr>
              <a:t>Történelmi áttekintés</a:t>
            </a:r>
            <a:endParaRPr lang="en-US" sz="3600" dirty="0">
              <a:solidFill>
                <a:srgbClr val="606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0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Uralkodások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01 Al 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3566915" cy="5616000"/>
          </a:xfrm>
          <a:prstGeom prst="rect">
            <a:avLst/>
          </a:prstGeom>
        </p:spPr>
      </p:pic>
      <p:pic>
        <p:nvPicPr>
          <p:cNvPr id="4" name="Picture 3" descr="02 Nik 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764704"/>
            <a:ext cx="3833460" cy="56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2606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I. Sándor (1801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–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1825)</a:t>
            </a:r>
            <a:endParaRPr lang="en-US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I. Miklós (1825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–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1855)</a:t>
            </a:r>
            <a:endParaRPr lang="en-US" dirty="0">
              <a:solidFill>
                <a:prstClr val="black"/>
              </a:solidFill>
              <a:latin typeface="Bookman Old Styl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Uralkodások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606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II. Sándor (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1855–1881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)</a:t>
            </a:r>
            <a:endParaRPr lang="en-US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III. Sándor (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1881–1894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)</a:t>
            </a:r>
            <a:endParaRPr lang="en-US" dirty="0">
              <a:solidFill>
                <a:prstClr val="black"/>
              </a:solidFill>
              <a:latin typeface="Bookman Old Style"/>
            </a:endParaRPr>
          </a:p>
        </p:txBody>
      </p:sp>
      <p:pic>
        <p:nvPicPr>
          <p:cNvPr id="7" name="Picture 6" descr="03 Al 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3944511" cy="5616000"/>
          </a:xfrm>
          <a:prstGeom prst="rect">
            <a:avLst/>
          </a:prstGeom>
        </p:spPr>
      </p:pic>
      <p:pic>
        <p:nvPicPr>
          <p:cNvPr id="8" name="Picture 7" descr="05 Al I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836712"/>
            <a:ext cx="2518387" cy="561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Uralkodások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606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II. Miklós (1894</a:t>
            </a:r>
            <a:r>
              <a:rPr lang="hu-HU" dirty="0">
                <a:solidFill>
                  <a:prstClr val="black"/>
                </a:solidFill>
                <a:latin typeface="Bookman Old Style"/>
              </a:rPr>
              <a:t>–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1917)</a:t>
            </a:r>
            <a:endParaRPr lang="en-US" dirty="0">
              <a:solidFill>
                <a:prstClr val="black"/>
              </a:solidFill>
              <a:latin typeface="Bookman Old Style"/>
            </a:endParaRPr>
          </a:p>
        </p:txBody>
      </p:sp>
      <p:pic>
        <p:nvPicPr>
          <p:cNvPr id="7" name="Picture 6" descr="06 Nik 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3744000" cy="561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4048" y="285293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 smtClean="0">
                <a:solidFill>
                  <a:prstClr val="black"/>
                </a:solidFill>
                <a:latin typeface="Bookman Old Style"/>
              </a:rPr>
              <a:t>Romanov-dinasztia</a:t>
            </a:r>
            <a:br>
              <a:rPr lang="hu-HU" sz="2800" b="1" dirty="0" smtClean="0">
                <a:solidFill>
                  <a:prstClr val="black"/>
                </a:solidFill>
                <a:latin typeface="Bookman Old Style"/>
              </a:rPr>
            </a:br>
            <a:r>
              <a:rPr lang="hu-HU" sz="2800" b="1" dirty="0" smtClean="0">
                <a:solidFill>
                  <a:prstClr val="black"/>
                </a:solidFill>
                <a:latin typeface="Bookman Old Style"/>
              </a:rPr>
              <a:t>uralkodása:</a:t>
            </a:r>
            <a:br>
              <a:rPr lang="hu-HU" sz="2800" b="1" dirty="0" smtClean="0">
                <a:solidFill>
                  <a:prstClr val="black"/>
                </a:solidFill>
                <a:latin typeface="Bookman Old Style"/>
              </a:rPr>
            </a:br>
            <a:r>
              <a:rPr lang="hu-HU" sz="2800" b="1" dirty="0" smtClean="0">
                <a:solidFill>
                  <a:prstClr val="black"/>
                </a:solidFill>
                <a:latin typeface="Bookman Old Style"/>
              </a:rPr>
              <a:t>1613–1917</a:t>
            </a:r>
            <a:endParaRPr lang="en-US" sz="2800" b="1" dirty="0">
              <a:solidFill>
                <a:prstClr val="black"/>
              </a:solidFill>
              <a:latin typeface="Bookman Old Sty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01" y="836712"/>
            <a:ext cx="7182798" cy="5904656"/>
          </a:xfrm>
        </p:spPr>
        <p:txBody>
          <a:bodyPr>
            <a:normAutofit lnSpcReduction="10000"/>
          </a:bodyPr>
          <a:lstStyle/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r>
              <a:rPr lang="hu-HU" sz="2400" dirty="0" smtClean="0"/>
              <a:t>1613            – A „zavaros időszak” vége és</a:t>
            </a:r>
            <a:br>
              <a:rPr lang="hu-HU" sz="2400" dirty="0" smtClean="0"/>
            </a:br>
            <a:r>
              <a:rPr lang="hu-HU" sz="2400" dirty="0" smtClean="0"/>
              <a:t>Mihail Romanov trónra lépése</a:t>
            </a:r>
            <a:endParaRPr lang="en-US" sz="24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2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2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2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2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2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2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22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2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2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2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2200" dirty="0" smtClean="0"/>
          </a:p>
          <a:p>
            <a:pPr marL="1611313" indent="-1611313" algn="ctr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r>
              <a:rPr lang="hu-HU" sz="1600" dirty="0" smtClean="0"/>
              <a:t>Mihail Fjedorovics és Alekszej Mihajlovich parszunái. 1670.-1680.-as évek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r>
              <a:rPr lang="hu-HU" sz="2400" dirty="0" smtClean="0"/>
              <a:t>1645–1676 – Alekszej Mihajlovics uralkodása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629" y="188640"/>
            <a:ext cx="6678742" cy="6480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rgbClr val="73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Előzmények:</a:t>
            </a:r>
            <a:r>
              <a:rPr lang="en-US" dirty="0" smtClean="0">
                <a:solidFill>
                  <a:srgbClr val="73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>
                <a:solidFill>
                  <a:srgbClr val="73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„rövid” 17. század</a:t>
            </a:r>
            <a:endParaRPr dirty="0">
              <a:solidFill>
                <a:srgbClr val="737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99" y="1511082"/>
            <a:ext cx="6560709" cy="421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332656"/>
            <a:ext cx="8569325" cy="6191969"/>
          </a:xfrm>
        </p:spPr>
        <p:txBody>
          <a:bodyPr>
            <a:normAutofit/>
          </a:bodyPr>
          <a:lstStyle/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r>
              <a:rPr lang="hu-HU" sz="2400" dirty="0" smtClean="0"/>
              <a:t>1652–1658 – Nyikon pátriárka tevékenysége és az „egyházszakadás” (raszkol) kezdete</a:t>
            </a:r>
            <a:endParaRPr lang="en-US" sz="24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4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4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4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4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4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4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r>
              <a:rPr lang="hu-HU" sz="1600" i="1" dirty="0" smtClean="0"/>
              <a:t>Vita a hitről. </a:t>
            </a:r>
            <a:r>
              <a:rPr lang="hu-HU" sz="1600" dirty="0" smtClean="0"/>
              <a:t>Ismeretlen festő. 18. sz. közepe</a:t>
            </a:r>
            <a:endParaRPr lang="hu-HU" sz="160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124744"/>
            <a:ext cx="6196844" cy="4752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4" y="0"/>
            <a:ext cx="228758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404665"/>
            <a:ext cx="8569325" cy="5976664"/>
          </a:xfrm>
        </p:spPr>
        <p:txBody>
          <a:bodyPr>
            <a:normAutofit/>
          </a:bodyPr>
          <a:lstStyle/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r>
              <a:rPr lang="hu-HU" sz="2400" dirty="0" smtClean="0"/>
              <a:t>1682–1696    – V. Joann (Iván) és I. Péter társuralkodása,</a:t>
            </a:r>
            <a:br>
              <a:rPr lang="hu-HU" sz="2400" dirty="0" smtClean="0"/>
            </a:br>
            <a:r>
              <a:rPr lang="hu-HU" sz="2400" dirty="0" smtClean="0"/>
              <a:t>Szófia Alekszejevna régenssége mellett (1682–1689)</a:t>
            </a:r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16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16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16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16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16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16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16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16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16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16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16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16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1600" dirty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1600" dirty="0" smtClean="0"/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hu-HU" sz="1600" dirty="0"/>
          </a:p>
          <a:p>
            <a:pPr marL="1611313" indent="-1611313" algn="ctr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r>
              <a:rPr lang="hu-HU" sz="1600" dirty="0" smtClean="0"/>
              <a:t>V. Verescsagin, Iván és Péter Alekszeevicsi cárok és Szófia Alekszejevna régensnő. 1891</a:t>
            </a:r>
          </a:p>
          <a:p>
            <a:pPr marL="1611313" indent="-1611313" eaLnBrk="1" fontAlgn="auto" hangingPunct="1">
              <a:spcAft>
                <a:spcPts val="0"/>
              </a:spcAft>
              <a:buClr>
                <a:srgbClr val="737373"/>
              </a:buClr>
              <a:buFont typeface="Wingdings 2"/>
              <a:buNone/>
              <a:defRPr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9" y="1252447"/>
            <a:ext cx="5283182" cy="4696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95850"/>
          </a:xfrm>
        </p:spPr>
        <p:txBody>
          <a:bodyPr/>
          <a:lstStyle/>
          <a:p>
            <a:pPr marL="457200" indent="-457200" eaLnBrk="1" hangingPunct="1">
              <a:buClr>
                <a:srgbClr val="737373"/>
              </a:buClr>
              <a:buFont typeface="+mj-lt"/>
              <a:buAutoNum type="arabicPeriod"/>
              <a:defRPr/>
            </a:pPr>
            <a:r>
              <a:rPr lang="hu-HU" sz="2800" b="1" dirty="0" smtClean="0"/>
              <a:t>A középkori kultúra öröksége</a:t>
            </a:r>
          </a:p>
          <a:p>
            <a:pPr marL="457200" indent="-276225" eaLnBrk="1" hangingPunct="1">
              <a:spcAft>
                <a:spcPts val="2400"/>
              </a:spcAft>
              <a:buClr>
                <a:srgbClr val="737373"/>
              </a:buClr>
              <a:buFont typeface="Wingdings" pitchFamily="2" charset="2"/>
              <a:buChar char="Ø"/>
              <a:defRPr/>
            </a:pPr>
            <a:r>
              <a:rPr lang="hu-HU" sz="2400" dirty="0" smtClean="0"/>
              <a:t>Az egyház és a vallás domináló szerepe.</a:t>
            </a:r>
          </a:p>
          <a:p>
            <a:pPr marL="447675" indent="-447675" eaLnBrk="1" hangingPunct="1">
              <a:buClr>
                <a:srgbClr val="737373"/>
              </a:buClr>
              <a:buFont typeface="+mj-lt"/>
              <a:buAutoNum type="arabicPeriod" startAt="2"/>
              <a:defRPr/>
            </a:pPr>
            <a:r>
              <a:rPr lang="hu-HU" sz="2800" b="1" dirty="0" smtClean="0"/>
              <a:t>Új vonások</a:t>
            </a:r>
          </a:p>
          <a:p>
            <a:pPr marL="447675" indent="-266700" eaLnBrk="1" hangingPunct="1">
              <a:buClr>
                <a:srgbClr val="737373"/>
              </a:buClr>
              <a:buFont typeface="Wingdings" pitchFamily="2" charset="2"/>
              <a:buChar char="Ø"/>
              <a:defRPr/>
            </a:pPr>
            <a:r>
              <a:rPr lang="hu-HU" sz="2400" dirty="0" smtClean="0"/>
              <a:t>Erősödik a világi kultúra (népi kultúra) jelenléte.</a:t>
            </a:r>
          </a:p>
          <a:p>
            <a:pPr marL="447675" indent="-266700" eaLnBrk="1" hangingPunct="1">
              <a:buClr>
                <a:srgbClr val="737373"/>
              </a:buClr>
              <a:buFont typeface="Wingdings" pitchFamily="2" charset="2"/>
              <a:buChar char="Ø"/>
              <a:defRPr/>
            </a:pPr>
            <a:r>
              <a:rPr lang="hu-HU" sz="2400" dirty="0" smtClean="0"/>
              <a:t>Nyitotta válik külső impulzusok részére.</a:t>
            </a:r>
          </a:p>
          <a:p>
            <a:pPr marL="447675" indent="-266700" eaLnBrk="1" hangingPunct="1">
              <a:buClr>
                <a:srgbClr val="737373"/>
              </a:buClr>
              <a:buFont typeface="Wingdings" pitchFamily="2" charset="2"/>
              <a:buChar char="Ø"/>
              <a:defRPr/>
            </a:pPr>
            <a:r>
              <a:rPr lang="hu-HU" sz="2400" dirty="0" smtClean="0"/>
              <a:t>Új művészeti ágak jelennek meg (világi festészet, színház, költészet).</a:t>
            </a:r>
          </a:p>
          <a:p>
            <a:pPr marL="447675" indent="-266700" eaLnBrk="1" hangingPunct="1">
              <a:buClr>
                <a:srgbClr val="737373"/>
              </a:buClr>
              <a:buFont typeface="Wingdings" pitchFamily="2" charset="2"/>
              <a:buChar char="Ø"/>
              <a:defRPr/>
            </a:pPr>
            <a:r>
              <a:rPr lang="hu-HU" sz="2400" dirty="0" smtClean="0"/>
              <a:t>Kialakulnak stílusirányzatok (barokk).</a:t>
            </a:r>
          </a:p>
          <a:p>
            <a:pPr marL="447675" indent="-266700" eaLnBrk="1" hangingPunct="1">
              <a:buClr>
                <a:srgbClr val="737373"/>
              </a:buClr>
              <a:buFont typeface="Wingdings" pitchFamily="2" charset="2"/>
              <a:buChar char="Ø"/>
              <a:defRPr/>
            </a:pPr>
            <a:r>
              <a:rPr lang="hu-HU" sz="2400" dirty="0" smtClean="0"/>
              <a:t>Eklektikusság.</a:t>
            </a:r>
          </a:p>
          <a:p>
            <a:pPr marL="447675" indent="-266700" eaLnBrk="1" hangingPunct="1">
              <a:buClr>
                <a:srgbClr val="737373"/>
              </a:buClr>
              <a:buFont typeface="Wingdings" pitchFamily="2" charset="2"/>
              <a:buChar char="Ø"/>
              <a:defRPr/>
            </a:pPr>
            <a:r>
              <a:rPr lang="hu-HU" sz="2400" dirty="0" smtClean="0"/>
              <a:t>„</a:t>
            </a:r>
            <a:r>
              <a:rPr lang="hu-HU" sz="2400" dirty="0"/>
              <a:t>Az emberi jellem” felfedezése (D. </a:t>
            </a:r>
            <a:r>
              <a:rPr lang="hu-HU" sz="2400" dirty="0" smtClean="0"/>
              <a:t>Lihacsjev).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56320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dirty="0" smtClean="0">
                <a:solidFill>
                  <a:srgbClr val="73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átmeneti 17. század kultúrája</a:t>
            </a:r>
            <a:endParaRPr dirty="0">
              <a:solidFill>
                <a:srgbClr val="737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MV B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1560" y="4386788"/>
            <a:ext cx="792088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divot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hu-HU" sz="6600" b="1" dirty="0">
                <a:ln w="50800">
                  <a:solidFill>
                    <a:prstClr val="white">
                      <a:lumMod val="75000"/>
                    </a:prstClr>
                  </a:solidFill>
                </a:ln>
                <a:solidFill>
                  <a:srgbClr val="606060"/>
                </a:solidFill>
                <a:latin typeface="Algerian" pitchFamily="82" charset="0"/>
              </a:rPr>
              <a:t>18. </a:t>
            </a:r>
            <a:r>
              <a:rPr lang="hu-HU" sz="6600" b="1" dirty="0" smtClean="0">
                <a:ln w="50800">
                  <a:solidFill>
                    <a:prstClr val="white">
                      <a:lumMod val="75000"/>
                    </a:prstClr>
                  </a:solidFill>
                </a:ln>
                <a:solidFill>
                  <a:srgbClr val="606060"/>
                </a:solidFill>
                <a:latin typeface="Algerian" pitchFamily="82" charset="0"/>
              </a:rPr>
              <a:t>Század</a:t>
            </a:r>
            <a:endParaRPr lang="en-US" sz="6600" b="1" dirty="0">
              <a:ln w="50800">
                <a:solidFill>
                  <a:prstClr val="white">
                    <a:lumMod val="75000"/>
                  </a:prstClr>
                </a:solidFill>
              </a:ln>
              <a:solidFill>
                <a:srgbClr val="606060"/>
              </a:solidFill>
              <a:latin typeface="Algerian" pitchFamily="82" charset="0"/>
            </a:endParaRPr>
          </a:p>
        </p:txBody>
      </p:sp>
      <p:sp>
        <p:nvSpPr>
          <p:cNvPr id="5124" name="Subtitle 2"/>
          <p:cNvSpPr txBox="1">
            <a:spLocks/>
          </p:cNvSpPr>
          <p:nvPr/>
        </p:nvSpPr>
        <p:spPr bwMode="auto">
          <a:xfrm>
            <a:off x="1116013" y="5661025"/>
            <a:ext cx="69119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rgbClr val="C0504D"/>
              </a:buClr>
              <a:buSzPct val="85000"/>
            </a:pPr>
            <a:r>
              <a:rPr lang="hu-HU" sz="3600" dirty="0">
                <a:solidFill>
                  <a:srgbClr val="606060"/>
                </a:solidFill>
                <a:latin typeface="Algerian" pitchFamily="82" charset="0"/>
              </a:rPr>
              <a:t>Történelmi áttekintés</a:t>
            </a:r>
            <a:endParaRPr lang="en-US" sz="3600" dirty="0">
              <a:solidFill>
                <a:srgbClr val="60606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400" b="1" dirty="0" smtClean="0"/>
              <a:t>Periodizáció (szempontjai)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276872"/>
            <a:ext cx="7272808" cy="3168352"/>
          </a:xfrm>
        </p:spPr>
        <p:txBody>
          <a:bodyPr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coolSlant"/>
            </a:sp3d>
          </a:bodyPr>
          <a:lstStyle/>
          <a:p>
            <a:pPr marL="360000" indent="-360000">
              <a:spcBef>
                <a:spcPts val="0"/>
              </a:spcBef>
              <a:spcAft>
                <a:spcPts val="3000"/>
              </a:spcAft>
              <a:buNone/>
            </a:pPr>
            <a:r>
              <a:rPr lang="hu-HU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</a:rPr>
              <a:t>A 18. századi orosz történelem periodizációja:</a:t>
            </a:r>
          </a:p>
          <a:p>
            <a:pPr marL="720000" indent="-36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1800" dirty="0" smtClean="0"/>
              <a:t>I. Péter  kora (1696–1725) – reformok.</a:t>
            </a:r>
          </a:p>
          <a:p>
            <a:pPr marL="720000" indent="-36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1800" dirty="0" smtClean="0"/>
              <a:t>A palota-forradalmak  kora (1725–1741) –</a:t>
            </a:r>
            <a:br>
              <a:rPr lang="hu-HU" sz="1800" dirty="0" smtClean="0"/>
            </a:br>
            <a:r>
              <a:rPr lang="hu-HU" sz="1800" dirty="0" smtClean="0"/>
              <a:t>a régi restaurációja vagy stagnálás.</a:t>
            </a:r>
          </a:p>
          <a:p>
            <a:pPr marL="720000" indent="-36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1800" dirty="0" smtClean="0"/>
              <a:t>Erzsébet kora (1741–1761) – a péteri örökség</a:t>
            </a:r>
            <a:br>
              <a:rPr lang="hu-HU" sz="1800" dirty="0" smtClean="0"/>
            </a:br>
            <a:r>
              <a:rPr lang="hu-HU" sz="1800" dirty="0" smtClean="0"/>
              <a:t>megújhodása,  a 18. sz. kultúra virágkorának kezdete.</a:t>
            </a:r>
          </a:p>
          <a:p>
            <a:pPr marL="720000" indent="-36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1800" dirty="0" smtClean="0"/>
              <a:t>II. Katalin kora (1762–1796) – reformok és</a:t>
            </a:r>
            <a:br>
              <a:rPr lang="hu-HU" sz="1800" dirty="0" smtClean="0"/>
            </a:br>
            <a:r>
              <a:rPr lang="hu-HU" sz="1800" dirty="0" smtClean="0"/>
              <a:t>társadalmi aktivitás, a 18. sz. kultúra virágkora.</a:t>
            </a:r>
            <a:endParaRPr lang="en-US" sz="1800" dirty="0"/>
          </a:p>
        </p:txBody>
      </p:sp>
      <p:sp>
        <p:nvSpPr>
          <p:cNvPr id="7" name="Plaque 6"/>
          <p:cNvSpPr/>
          <p:nvPr/>
        </p:nvSpPr>
        <p:spPr>
          <a:xfrm>
            <a:off x="2123728" y="188640"/>
            <a:ext cx="6120680" cy="936104"/>
          </a:xfrm>
          <a:prstGeom prst="plaque">
            <a:avLst/>
          </a:prstGeom>
          <a:solidFill>
            <a:srgbClr val="A9EAEB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18. század</a:t>
            </a:r>
            <a:br>
              <a:rPr lang="hu-HU" sz="2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u-HU" sz="2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6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orosz történelme</a:t>
            </a:r>
            <a:endParaRPr lang="en-US" sz="24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white">
                  <a:lumMod val="65000"/>
                </a:prst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Uralkodások – 18. század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2606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 smtClean="0">
                <a:solidFill>
                  <a:prstClr val="black"/>
                </a:solidFill>
                <a:latin typeface="Bookman Old Style"/>
              </a:rPr>
              <a:t>I. Péter (</a:t>
            </a: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1682-</a:t>
            </a:r>
            <a:r>
              <a:rPr lang="hu-HU" b="1" dirty="0" smtClean="0">
                <a:solidFill>
                  <a:prstClr val="black"/>
                </a:solidFill>
                <a:latin typeface="Bookman Old Style"/>
              </a:rPr>
              <a:t>1696–1725)</a:t>
            </a:r>
            <a:endParaRPr lang="en-US" b="1" dirty="0">
              <a:solidFill>
                <a:prstClr val="black"/>
              </a:solidFill>
              <a:latin typeface="Bookman Old Style"/>
            </a:endParaRPr>
          </a:p>
        </p:txBody>
      </p:sp>
      <p:pic>
        <p:nvPicPr>
          <p:cNvPr id="10" name="Picture 9" descr="07 Matveev 1724­_25 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72000" y="842961"/>
            <a:ext cx="4464496" cy="5823507"/>
          </a:xfrm>
          <a:prstGeom prst="rect">
            <a:avLst/>
          </a:prstGeom>
        </p:spPr>
      </p:pic>
      <p:pic>
        <p:nvPicPr>
          <p:cNvPr id="11" name="Picture 10" descr="24 Gotfry Neller 1698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80728"/>
            <a:ext cx="3478829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Uralkodások – 18. század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6206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II. Péter (1827–1730)</a:t>
            </a:r>
            <a:endParaRPr lang="en-US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6926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prstClr val="black"/>
                </a:solidFill>
                <a:latin typeface="Bookman Old Style"/>
              </a:rPr>
              <a:t>I. Katalin (1725–1727)</a:t>
            </a:r>
            <a:endParaRPr lang="en-US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11663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 smtClean="0">
                <a:solidFill>
                  <a:prstClr val="black"/>
                </a:solidFill>
                <a:latin typeface="Bookman Old Style"/>
              </a:rPr>
              <a:t>Az udvari forradalmak kora</a:t>
            </a:r>
            <a:endParaRPr lang="en-US" sz="2400" b="1" dirty="0">
              <a:solidFill>
                <a:prstClr val="black"/>
              </a:solidFill>
              <a:latin typeface="Bookman Old Style"/>
            </a:endParaRPr>
          </a:p>
        </p:txBody>
      </p:sp>
      <p:pic>
        <p:nvPicPr>
          <p:cNvPr id="10" name="Picture 9" descr="08 Petr II Vedekin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1" y="1196752"/>
            <a:ext cx="3810218" cy="5220000"/>
          </a:xfrm>
          <a:prstGeom prst="rect">
            <a:avLst/>
          </a:prstGeom>
        </p:spPr>
      </p:pic>
      <p:pic>
        <p:nvPicPr>
          <p:cNvPr id="11" name="Picture 10" descr="Copy of 02 Ekaterina I Nati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96752"/>
            <a:ext cx="4105748" cy="522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chitectur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rchitectur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finity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nfinity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Infinity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Infinity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Architecture1</Template>
  <TotalTime>391</TotalTime>
  <Words>279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Algerian</vt:lpstr>
      <vt:lpstr>Arial</vt:lpstr>
      <vt:lpstr>Bookman Old Style</vt:lpstr>
      <vt:lpstr>Calibri</vt:lpstr>
      <vt:lpstr>Cambria</vt:lpstr>
      <vt:lpstr>Constantia</vt:lpstr>
      <vt:lpstr>Georgia</vt:lpstr>
      <vt:lpstr>Wingdings</vt:lpstr>
      <vt:lpstr>Wingdings 2</vt:lpstr>
      <vt:lpstr>Architecture1</vt:lpstr>
      <vt:lpstr>1_Architecture1</vt:lpstr>
      <vt:lpstr>Infinity</vt:lpstr>
      <vt:lpstr>1_Infinity</vt:lpstr>
      <vt:lpstr>2_Infinity</vt:lpstr>
      <vt:lpstr>3_Infinity</vt:lpstr>
      <vt:lpstr>PowerPoint Presentation</vt:lpstr>
      <vt:lpstr>Előzmények: A „rövid” 17. század</vt:lpstr>
      <vt:lpstr>PowerPoint Presentation</vt:lpstr>
      <vt:lpstr>PowerPoint Presentation</vt:lpstr>
      <vt:lpstr>Az átmeneti 17. század kultúrája</vt:lpstr>
      <vt:lpstr>PowerPoint Presentation</vt:lpstr>
      <vt:lpstr>Periodizáció (szempontjai)</vt:lpstr>
      <vt:lpstr>Uralkodások – 18. század</vt:lpstr>
      <vt:lpstr>Uralkodások – 18. század</vt:lpstr>
      <vt:lpstr>Uralkodások – 18. század</vt:lpstr>
      <vt:lpstr>Uralkodások – 18. század</vt:lpstr>
      <vt:lpstr>Uralkodások – 18. század</vt:lpstr>
      <vt:lpstr>PowerPoint Presentation</vt:lpstr>
      <vt:lpstr>Uralkodások</vt:lpstr>
      <vt:lpstr>Uralkodások</vt:lpstr>
      <vt:lpstr>Uralkodások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Szokolov Denise</dc:creator>
  <cp:lastModifiedBy>Denise Szokolov</cp:lastModifiedBy>
  <cp:revision>53</cp:revision>
  <dcterms:created xsi:type="dcterms:W3CDTF">2011-09-14T15:52:02Z</dcterms:created>
  <dcterms:modified xsi:type="dcterms:W3CDTF">2019-02-25T17:06:49Z</dcterms:modified>
</cp:coreProperties>
</file>